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bruikersgegevens\toplu\Documents\LOP%20Ou'de\OA\2014-2015\Bevolking\OU%20evolutie%20bevolking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Gebruikersgegevens\toplu\Documents\LOP%20Ou'de\OA\2014-2015\Bevolking\OU%20evolutie%20bevolk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'evol totale bev'!$A$2</c:f>
              <c:strCache>
                <c:ptCount val="1"/>
                <c:pt idx="0">
                  <c:v>Totale bevolking</c:v>
                </c:pt>
              </c:strCache>
            </c:strRef>
          </c:tx>
          <c:marker>
            <c:symbol val="none"/>
          </c:marker>
          <c:cat>
            <c:numRef>
              <c:f>'evol totale bev'!$B$1:$L$1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'evol totale bev'!$B$2:$L$2</c:f>
              <c:numCache>
                <c:formatCode>#,##0</c:formatCode>
                <c:ptCount val="11"/>
                <c:pt idx="0">
                  <c:v>28070</c:v>
                </c:pt>
                <c:pt idx="1">
                  <c:v>28299</c:v>
                </c:pt>
                <c:pt idx="2">
                  <c:v>28517</c:v>
                </c:pt>
                <c:pt idx="3">
                  <c:v>28820</c:v>
                </c:pt>
                <c:pt idx="4">
                  <c:v>29050</c:v>
                </c:pt>
                <c:pt idx="5">
                  <c:v>29351</c:v>
                </c:pt>
                <c:pt idx="6">
                  <c:v>29702</c:v>
                </c:pt>
                <c:pt idx="7">
                  <c:v>29967</c:v>
                </c:pt>
                <c:pt idx="8">
                  <c:v>30248</c:v>
                </c:pt>
                <c:pt idx="9">
                  <c:v>30412</c:v>
                </c:pt>
                <c:pt idx="10">
                  <c:v>30641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576896"/>
        <c:axId val="192010112"/>
      </c:lineChart>
      <c:catAx>
        <c:axId val="19057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2010112"/>
        <c:crosses val="autoZero"/>
        <c:auto val="1"/>
        <c:lblAlgn val="ctr"/>
        <c:lblOffset val="100"/>
        <c:noMultiLvlLbl val="0"/>
      </c:catAx>
      <c:valAx>
        <c:axId val="1920101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9057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'evol leeft 0-17'!$A$2</c:f>
              <c:strCache>
                <c:ptCount val="1"/>
                <c:pt idx="0">
                  <c:v>0 - 2,5 jaar</c:v>
                </c:pt>
              </c:strCache>
            </c:strRef>
          </c:tx>
          <c:marker>
            <c:symbol val="none"/>
          </c:marker>
          <c:cat>
            <c:numRef>
              <c:f>'evol leeft 0-17'!$B$1:$L$1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'evol leeft 0-17'!$B$2:$L$2</c:f>
              <c:numCache>
                <c:formatCode>General</c:formatCode>
                <c:ptCount val="11"/>
                <c:pt idx="0">
                  <c:v>100</c:v>
                </c:pt>
                <c:pt idx="1">
                  <c:v>100.6</c:v>
                </c:pt>
                <c:pt idx="2">
                  <c:v>106.4</c:v>
                </c:pt>
                <c:pt idx="3">
                  <c:v>112.4</c:v>
                </c:pt>
                <c:pt idx="4">
                  <c:v>111.3</c:v>
                </c:pt>
                <c:pt idx="5">
                  <c:v>118.3</c:v>
                </c:pt>
                <c:pt idx="6">
                  <c:v>127.7</c:v>
                </c:pt>
                <c:pt idx="7">
                  <c:v>127.5</c:v>
                </c:pt>
                <c:pt idx="8">
                  <c:v>120.3</c:v>
                </c:pt>
                <c:pt idx="9">
                  <c:v>126.5</c:v>
                </c:pt>
                <c:pt idx="10">
                  <c:v>123.7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'evol leeft 0-17'!$A$3</c:f>
              <c:strCache>
                <c:ptCount val="1"/>
                <c:pt idx="0">
                  <c:v>2,5 – 5 jaar</c:v>
                </c:pt>
              </c:strCache>
            </c:strRef>
          </c:tx>
          <c:marker>
            <c:symbol val="none"/>
          </c:marker>
          <c:cat>
            <c:numRef>
              <c:f>'evol leeft 0-17'!$B$1:$L$1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'evol leeft 0-17'!$B$3:$L$3</c:f>
              <c:numCache>
                <c:formatCode>General</c:formatCode>
                <c:ptCount val="11"/>
                <c:pt idx="0">
                  <c:v>100</c:v>
                </c:pt>
                <c:pt idx="1">
                  <c:v>95.7</c:v>
                </c:pt>
                <c:pt idx="2">
                  <c:v>93</c:v>
                </c:pt>
                <c:pt idx="3">
                  <c:v>92.3</c:v>
                </c:pt>
                <c:pt idx="4">
                  <c:v>92.8</c:v>
                </c:pt>
                <c:pt idx="5">
                  <c:v>99.6</c:v>
                </c:pt>
                <c:pt idx="6">
                  <c:v>103</c:v>
                </c:pt>
                <c:pt idx="7">
                  <c:v>108</c:v>
                </c:pt>
                <c:pt idx="8">
                  <c:v>113.7</c:v>
                </c:pt>
                <c:pt idx="9">
                  <c:v>115.6</c:v>
                </c:pt>
                <c:pt idx="10">
                  <c:v>120.4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'evol leeft 0-17'!$A$4</c:f>
              <c:strCache>
                <c:ptCount val="1"/>
                <c:pt idx="0">
                  <c:v>6 – 11 jaar</c:v>
                </c:pt>
              </c:strCache>
            </c:strRef>
          </c:tx>
          <c:marker>
            <c:symbol val="none"/>
          </c:marker>
          <c:cat>
            <c:numRef>
              <c:f>'evol leeft 0-17'!$B$1:$L$1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'evol leeft 0-17'!$B$4:$L$4</c:f>
              <c:numCache>
                <c:formatCode>General</c:formatCode>
                <c:ptCount val="11"/>
                <c:pt idx="0">
                  <c:v>100</c:v>
                </c:pt>
                <c:pt idx="1">
                  <c:v>99.3</c:v>
                </c:pt>
                <c:pt idx="2">
                  <c:v>100.4</c:v>
                </c:pt>
                <c:pt idx="3">
                  <c:v>98.2</c:v>
                </c:pt>
                <c:pt idx="4">
                  <c:v>99.1</c:v>
                </c:pt>
                <c:pt idx="5">
                  <c:v>93.5</c:v>
                </c:pt>
                <c:pt idx="6">
                  <c:v>93.3</c:v>
                </c:pt>
                <c:pt idx="7">
                  <c:v>92.4</c:v>
                </c:pt>
                <c:pt idx="8">
                  <c:v>92.7</c:v>
                </c:pt>
                <c:pt idx="9">
                  <c:v>93.8</c:v>
                </c:pt>
                <c:pt idx="10">
                  <c:v>94.8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'evol leeft 0-17'!$A$5</c:f>
              <c:strCache>
                <c:ptCount val="1"/>
                <c:pt idx="0">
                  <c:v>12 – 17 jaar</c:v>
                </c:pt>
              </c:strCache>
            </c:strRef>
          </c:tx>
          <c:marker>
            <c:symbol val="none"/>
          </c:marker>
          <c:cat>
            <c:numRef>
              <c:f>'evol leeft 0-17'!$B$1:$L$1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'evol leeft 0-17'!$B$5:$L$5</c:f>
              <c:numCache>
                <c:formatCode>General</c:formatCode>
                <c:ptCount val="11"/>
                <c:pt idx="0">
                  <c:v>100</c:v>
                </c:pt>
                <c:pt idx="1">
                  <c:v>103.6</c:v>
                </c:pt>
                <c:pt idx="2">
                  <c:v>103.8</c:v>
                </c:pt>
                <c:pt idx="3">
                  <c:v>106</c:v>
                </c:pt>
                <c:pt idx="4">
                  <c:v>104.4</c:v>
                </c:pt>
                <c:pt idx="5">
                  <c:v>105</c:v>
                </c:pt>
                <c:pt idx="6">
                  <c:v>105.8</c:v>
                </c:pt>
                <c:pt idx="7">
                  <c:v>103.4</c:v>
                </c:pt>
                <c:pt idx="8">
                  <c:v>104.4</c:v>
                </c:pt>
                <c:pt idx="9">
                  <c:v>101.3</c:v>
                </c:pt>
                <c:pt idx="10">
                  <c:v>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147648"/>
        <c:axId val="195149184"/>
      </c:lineChart>
      <c:catAx>
        <c:axId val="19514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149184"/>
        <c:crosses val="autoZero"/>
        <c:auto val="1"/>
        <c:lblAlgn val="ctr"/>
        <c:lblOffset val="100"/>
        <c:noMultiLvlLbl val="0"/>
      </c:catAx>
      <c:valAx>
        <c:axId val="19514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147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0.52066</cdr:x>
      <cdr:y>0.08505</cdr:y>
    </cdr:from>
    <cdr:to>
      <cdr:x>0.78295</cdr:x>
      <cdr:y>0.41438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1815083" y="2361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l-BE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842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997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809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176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585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250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422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5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865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86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519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A43EF-80A9-4559-8F61-C019F4A31016}" type="datetimeFigureOut">
              <a:rPr lang="nl-BE" smtClean="0"/>
              <a:t>22/04/2015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78639-4FDE-49C5-BA67-37BB71D76A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691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totale bevolking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77091"/>
              </p:ext>
            </p:extLst>
          </p:nvPr>
        </p:nvGraphicFramePr>
        <p:xfrm>
          <a:off x="421223" y="1556792"/>
          <a:ext cx="8208912" cy="1368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091"/>
                <a:gridCol w="671206"/>
                <a:gridCol w="671206"/>
                <a:gridCol w="671206"/>
                <a:gridCol w="671206"/>
                <a:gridCol w="672075"/>
                <a:gridCol w="672075"/>
                <a:gridCol w="672075"/>
                <a:gridCol w="672943"/>
                <a:gridCol w="672943"/>
                <a:gridCol w="672943"/>
                <a:gridCol w="672943"/>
              </a:tblGrid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2005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2009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2011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Totale</a:t>
                      </a:r>
                      <a:r>
                        <a:rPr lang="nl-BE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bevolking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28.070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28.299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28.517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28.820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29.050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29.351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29.702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29.967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30.248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30.412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30.641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Groei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(2004=100)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100,8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101,6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102,7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103,5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104,6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105,8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106,8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107,8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108,3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109,2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27356"/>
              </p:ext>
            </p:extLst>
          </p:nvPr>
        </p:nvGraphicFramePr>
        <p:xfrm>
          <a:off x="395536" y="3212976"/>
          <a:ext cx="2088232" cy="181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92088"/>
              </a:tblGrid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Vergelijking</a:t>
                      </a:r>
                      <a:r>
                        <a:rPr lang="nl-BE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groei totale bevolking</a:t>
                      </a:r>
                    </a:p>
                    <a:p>
                      <a:pPr algn="ctr"/>
                      <a:r>
                        <a:rPr lang="nl-BE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(2004=100)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843">
                <a:tc>
                  <a:txBody>
                    <a:bodyPr/>
                    <a:lstStyle/>
                    <a:p>
                      <a:pPr algn="l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Oudenaarde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109,2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843">
                <a:tc>
                  <a:txBody>
                    <a:bodyPr/>
                    <a:lstStyle/>
                    <a:p>
                      <a:pPr algn="l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Middelgrote</a:t>
                      </a:r>
                      <a:r>
                        <a:rPr lang="nl-BE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steden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105,8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843">
                <a:tc>
                  <a:txBody>
                    <a:bodyPr/>
                    <a:lstStyle/>
                    <a:p>
                      <a:pPr algn="l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Vlaams gewest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106,6</a:t>
                      </a:r>
                      <a:endParaRPr lang="nl-BE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afie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585979"/>
              </p:ext>
            </p:extLst>
          </p:nvPr>
        </p:nvGraphicFramePr>
        <p:xfrm>
          <a:off x="5580112" y="3283704"/>
          <a:ext cx="3024336" cy="301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395536" y="6086874"/>
            <a:ext cx="1786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 smtClean="0"/>
              <a:t>Bron:</a:t>
            </a:r>
          </a:p>
          <a:p>
            <a:r>
              <a:rPr lang="nl-BE" sz="1100" dirty="0" smtClean="0"/>
              <a:t>Gemeentelijke Profielschets</a:t>
            </a:r>
            <a:endParaRPr lang="nl-BE" sz="1100" dirty="0"/>
          </a:p>
        </p:txBody>
      </p:sp>
      <p:sp>
        <p:nvSpPr>
          <p:cNvPr id="10" name="Tekstvak 9"/>
          <p:cNvSpPr txBox="1"/>
          <p:nvPr/>
        </p:nvSpPr>
        <p:spPr>
          <a:xfrm>
            <a:off x="421757" y="5301208"/>
            <a:ext cx="344222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smtClean="0"/>
              <a:t>Constante stijging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smtClean="0"/>
              <a:t>Hoger dan het Vlaamse gemiddelde</a:t>
            </a:r>
            <a:endParaRPr lang="nl-BE" sz="1600" dirty="0"/>
          </a:p>
        </p:txBody>
      </p:sp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162691"/>
              </p:ext>
            </p:extLst>
          </p:nvPr>
        </p:nvGraphicFramePr>
        <p:xfrm>
          <a:off x="2902024" y="3212976"/>
          <a:ext cx="1944216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2"/>
                <a:gridCol w="659254"/>
              </a:tblGrid>
              <a:tr h="676424"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Vergelijking</a:t>
                      </a:r>
                      <a:r>
                        <a:rPr lang="nl-BE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groei totale bevolking</a:t>
                      </a:r>
                    </a:p>
                    <a:p>
                      <a:pPr algn="ctr"/>
                      <a:r>
                        <a:rPr lang="nl-BE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(2004=100)</a:t>
                      </a:r>
                      <a:endParaRPr lang="nl-BE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592"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0 – 19 jaar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105,7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592"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20 - 64 jaar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110,2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592"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65 +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109,9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6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 smtClean="0"/>
              <a:t>Evolutie geboorten en leeftijdsgroepen 0-17 jaar</a:t>
            </a:r>
            <a:endParaRPr lang="nl-BE" sz="32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465647"/>
              </p:ext>
            </p:extLst>
          </p:nvPr>
        </p:nvGraphicFramePr>
        <p:xfrm>
          <a:off x="539551" y="2492896"/>
          <a:ext cx="8208912" cy="136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576064"/>
                <a:gridCol w="610302"/>
                <a:gridCol w="683193"/>
                <a:gridCol w="683193"/>
                <a:gridCol w="684076"/>
                <a:gridCol w="684076"/>
                <a:gridCol w="684076"/>
                <a:gridCol w="684959"/>
                <a:gridCol w="684959"/>
                <a:gridCol w="684959"/>
                <a:gridCol w="684959"/>
              </a:tblGrid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2005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2009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2011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0 - 2,5 jaar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100,0</a:t>
                      </a:r>
                      <a:endParaRPr lang="nl-B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100,6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106,4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112,4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111,3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118,3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127,7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127,5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120,3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126,5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123,7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2,5 – 5 jaar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95,7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93,0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92,3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92,8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99,6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103,0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108,0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113,7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115,6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120,4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 – 11 jaar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99,3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100,4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98,2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99,1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93,5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93,3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92,4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92,7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93,8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94,8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 – 17 jaar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103,6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103,8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106,0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104,4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105,0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105,8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103,4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104,4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101,3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102,0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afie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751308"/>
              </p:ext>
            </p:extLst>
          </p:nvPr>
        </p:nvGraphicFramePr>
        <p:xfrm>
          <a:off x="5076056" y="4077072"/>
          <a:ext cx="3528392" cy="2512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539551" y="5778414"/>
            <a:ext cx="2220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/>
              <a:t>Bron:</a:t>
            </a:r>
          </a:p>
          <a:p>
            <a:r>
              <a:rPr lang="nl-BE" sz="1400" dirty="0"/>
              <a:t>Gemeentelijke </a:t>
            </a:r>
            <a:r>
              <a:rPr lang="nl-BE" sz="1400" dirty="0" smtClean="0"/>
              <a:t>Profielschets</a:t>
            </a:r>
            <a:endParaRPr lang="nl-BE" sz="1400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82455"/>
              </p:ext>
            </p:extLst>
          </p:nvPr>
        </p:nvGraphicFramePr>
        <p:xfrm>
          <a:off x="539551" y="1484784"/>
          <a:ext cx="8136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7"/>
                <a:gridCol w="648072"/>
                <a:gridCol w="576064"/>
                <a:gridCol w="576064"/>
                <a:gridCol w="576064"/>
                <a:gridCol w="648072"/>
                <a:gridCol w="648072"/>
                <a:gridCol w="648072"/>
                <a:gridCol w="648072"/>
                <a:gridCol w="720080"/>
                <a:gridCol w="648072"/>
                <a:gridCol w="575159"/>
              </a:tblGrid>
              <a:tr h="300566">
                <a:tc>
                  <a:txBody>
                    <a:bodyPr/>
                    <a:lstStyle/>
                    <a:p>
                      <a:pPr algn="ctr"/>
                      <a:endParaRPr lang="nl-B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2005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2006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2009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2011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66"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 smtClean="0">
                          <a:solidFill>
                            <a:schemeClr val="tx1"/>
                          </a:solidFill>
                        </a:rPr>
                        <a:t># geboorten</a:t>
                      </a:r>
                      <a:endParaRPr lang="nl-BE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266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257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290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290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355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306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311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352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296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0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migraties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299769"/>
              </p:ext>
            </p:extLst>
          </p:nvPr>
        </p:nvGraphicFramePr>
        <p:xfrm>
          <a:off x="539552" y="1556792"/>
          <a:ext cx="8028121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121"/>
                <a:gridCol w="579000"/>
                <a:gridCol w="579000"/>
                <a:gridCol w="579000"/>
                <a:gridCol w="579000"/>
                <a:gridCol w="579000"/>
                <a:gridCol w="579000"/>
                <a:gridCol w="579000"/>
                <a:gridCol w="579000"/>
                <a:gridCol w="579000"/>
                <a:gridCol w="579000"/>
                <a:gridCol w="5790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nl-BE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2004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2005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2006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2007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2008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2009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2010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2011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2013</a:t>
                      </a:r>
                      <a:endParaRPr lang="nl-BE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Interne inwijking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903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981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1089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1230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1230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1173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1287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1312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1364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1319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1284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Interne uitwijking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868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921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1027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1089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1092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1110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1172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1169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1208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1127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Saldo intern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181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168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203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141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81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177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195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111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157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Internationale inwijking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67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107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114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115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109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179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167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152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155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158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Internationale uitwijking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56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48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51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56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73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75</a:t>
                      </a:r>
                      <a:endParaRPr lang="nl-BE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135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Saldo internationaal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59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53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65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58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115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111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76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Saldo totaal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46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240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221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268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199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196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288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219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275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134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247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3568" y="5877272"/>
            <a:ext cx="2220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/>
              <a:t>Bron:</a:t>
            </a:r>
          </a:p>
          <a:p>
            <a:r>
              <a:rPr lang="nl-BE" sz="1400" dirty="0"/>
              <a:t>Gemeentelijke </a:t>
            </a:r>
            <a:r>
              <a:rPr lang="nl-BE" sz="1400" dirty="0" smtClean="0"/>
              <a:t>Profielschets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1482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303</Words>
  <Application>Microsoft Office PowerPoint</Application>
  <PresentationFormat>Diavoorstelling (4:3)</PresentationFormat>
  <Paragraphs>242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Evolutie totale bevolking</vt:lpstr>
      <vt:lpstr>Evolutie geboorten en leeftijdsgroepen 0-17 jaar</vt:lpstr>
      <vt:lpstr>Evolutie migraties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Unknown</dc:creator>
  <cp:lastModifiedBy>Unknown</cp:lastModifiedBy>
  <cp:revision>19</cp:revision>
  <dcterms:created xsi:type="dcterms:W3CDTF">2015-04-21T08:26:18Z</dcterms:created>
  <dcterms:modified xsi:type="dcterms:W3CDTF">2015-04-22T13:28:12Z</dcterms:modified>
</cp:coreProperties>
</file>